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8" r:id="rId3"/>
    <p:sldId id="260" r:id="rId4"/>
    <p:sldId id="269" r:id="rId5"/>
    <p:sldId id="261" r:id="rId6"/>
    <p:sldId id="270" r:id="rId7"/>
    <p:sldId id="271" r:id="rId8"/>
    <p:sldId id="262" r:id="rId9"/>
    <p:sldId id="284" r:id="rId10"/>
    <p:sldId id="283" r:id="rId11"/>
    <p:sldId id="263" r:id="rId12"/>
    <p:sldId id="264" r:id="rId13"/>
    <p:sldId id="266" r:id="rId14"/>
    <p:sldId id="285" r:id="rId15"/>
    <p:sldId id="286" r:id="rId16"/>
    <p:sldId id="287" r:id="rId17"/>
    <p:sldId id="26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28DE8-F20E-45D0-B25C-07A4B1E112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759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4C148-09C8-4E8B-8276-65466F901E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7561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3A830-F3B7-4B92-B56A-A09389AED1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833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8090C5-052C-4981-8CC2-48869433E9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0848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FEF81-AE1A-412B-81C6-0A790B09B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683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88E420-8A36-439F-ADE6-0A986B4C0C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4527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B05CC-1E7A-4B61-B420-764112F9EF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856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A81F9-77D8-4462-995D-17D4D49BBE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6862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32BAF-75D6-4BD5-A817-F276EC8E43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1594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AE1B0-8F5F-41C5-9C9B-1EFA7449FB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0654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606D6-C93E-4635-8DB6-7D6C4C008D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5200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4AD8CB-DE8D-4F6F-AB2A-299879B8D2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3686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92EF5-880F-4EEA-BC8B-2702126A52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1169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70B75-3359-4C41-84B7-F1FB44E3A5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349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A7A96-40E1-44A9-9F1E-55E9736B10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881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7B052-4100-4059-A29C-1C0E71CAF0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315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F576B-4D82-4B85-8D79-71D134982B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31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603DB-5B9C-4393-8338-84BF081261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922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E9CBF-C691-486B-9DD2-DF8C864343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792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79EA4-D967-4A1D-9E53-307179382E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129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FA1B6-F202-45C7-8827-5980607E2F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336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93823-BF3E-4229-A920-2BEEA64E4A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21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fld id="{A2D95267-06A0-459A-889E-F3D6345D46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068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SimSun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SimSun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SimSun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SimSun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SimSun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fld id="{3C7AA70F-0ECC-4E3F-8636-19CA7F45C4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065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SimSun" panose="02010600030101010101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SimSun" panose="02010600030101010101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SimSun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SimSun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SimSun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SimSun" panose="0201060003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2"/>
          <p:cNvSpPr txBox="1">
            <a:spLocks noChangeArrowheads="1"/>
          </p:cNvSpPr>
          <p:nvPr/>
        </p:nvSpPr>
        <p:spPr bwMode="auto">
          <a:xfrm>
            <a:off x="1552575" y="5786438"/>
            <a:ext cx="908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dirty="0">
                <a:solidFill>
                  <a:srgbClr val="000000"/>
                </a:solidFill>
                <a:latin typeface="方正黑体简体" pitchFamily="2" charset="-122"/>
                <a:ea typeface="方正黑体简体" pitchFamily="2" charset="-122"/>
              </a:rPr>
              <a:t>2017.03</a:t>
            </a:r>
          </a:p>
        </p:txBody>
      </p:sp>
      <p:sp>
        <p:nvSpPr>
          <p:cNvPr id="4099" name="Rectangle 13"/>
          <p:cNvSpPr>
            <a:spLocks noChangeArrowheads="1"/>
          </p:cNvSpPr>
          <p:nvPr/>
        </p:nvSpPr>
        <p:spPr bwMode="auto">
          <a:xfrm>
            <a:off x="1554163" y="2039939"/>
            <a:ext cx="90852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b="1"/>
              <a:t>CT Flow Activated Releasable Overshot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sp>
        <p:nvSpPr>
          <p:cNvPr id="4100" name="Text Box 14"/>
          <p:cNvSpPr txBox="1">
            <a:spLocks noChangeArrowheads="1"/>
          </p:cNvSpPr>
          <p:nvPr/>
        </p:nvSpPr>
        <p:spPr bwMode="auto">
          <a:xfrm>
            <a:off x="1554164" y="4187826"/>
            <a:ext cx="9083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CN" sz="1600" dirty="0">
                <a:solidFill>
                  <a:srgbClr val="000000"/>
                </a:solidFill>
                <a:latin typeface="SimHei" pitchFamily="49" charset="-122"/>
                <a:ea typeface="SimHei" pitchFamily="49" charset="-122"/>
              </a:rPr>
              <a:t>Document No:07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CN" sz="1600" dirty="0">
                <a:solidFill>
                  <a:srgbClr val="000000"/>
                </a:solidFill>
                <a:latin typeface="SimHei" pitchFamily="49" charset="-122"/>
                <a:ea typeface="SimHei" pitchFamily="49" charset="-122"/>
              </a:rPr>
              <a:t>Editor: Jalal </a:t>
            </a:r>
            <a:r>
              <a:rPr lang="en-US" altLang="zh-CN" sz="1600" dirty="0" err="1">
                <a:solidFill>
                  <a:srgbClr val="000000"/>
                </a:solidFill>
                <a:latin typeface="SimHei" pitchFamily="49" charset="-122"/>
                <a:ea typeface="SimHei" pitchFamily="49" charset="-122"/>
              </a:rPr>
              <a:t>Alali</a:t>
            </a:r>
            <a:endParaRPr lang="en-US" altLang="zh-CN" sz="1600" dirty="0">
              <a:solidFill>
                <a:srgbClr val="000000"/>
              </a:solidFill>
              <a:latin typeface="SimHei" pitchFamily="49" charset="-122"/>
              <a:ea typeface="SimHei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987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" name="TextBox 2"/>
          <p:cNvSpPr txBox="1"/>
          <p:nvPr/>
        </p:nvSpPr>
        <p:spPr>
          <a:xfrm>
            <a:off x="1226373" y="1556615"/>
            <a:ext cx="224612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Unscrew Bowl From Body</a:t>
            </a:r>
            <a:endParaRPr lang="fa-I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59397" y="3918528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88824" y="3918527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</p:spTree>
    <p:extLst>
      <p:ext uri="{BB962C8B-B14F-4D97-AF65-F5344CB8AC3E}">
        <p14:creationId xmlns:p14="http://schemas.microsoft.com/office/powerpoint/2010/main" val="175956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" name="TextBox 2"/>
          <p:cNvSpPr txBox="1"/>
          <p:nvPr/>
        </p:nvSpPr>
        <p:spPr>
          <a:xfrm>
            <a:off x="1226368" y="1556615"/>
            <a:ext cx="37436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Unscrew Choke Bean From Lower Core</a:t>
            </a:r>
            <a:endParaRPr lang="fa-I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56256" y="3925627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80118" y="3925626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8" y="2751129"/>
            <a:ext cx="5096481" cy="2591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51" y="2751129"/>
            <a:ext cx="4853588" cy="25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6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" name="TextBox 3"/>
          <p:cNvSpPr txBox="1"/>
          <p:nvPr/>
        </p:nvSpPr>
        <p:spPr>
          <a:xfrm>
            <a:off x="738262" y="2022438"/>
            <a:ext cx="6912470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Note:</a:t>
            </a:r>
          </a:p>
          <a:p>
            <a:r>
              <a:rPr lang="en-US" sz="1100" b="1" dirty="0"/>
              <a:t>      Upper Core will have to be held steadily by using flat bars in slots at either end of core assembly.</a:t>
            </a:r>
            <a:endParaRPr lang="fa-IR" sz="11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3186" y="3345628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282005" y="3485478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3186" y="5129034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baseline="-25000" dirty="0"/>
              <a:t>C</a:t>
            </a:r>
            <a:endParaRPr lang="fa-IR" sz="3600" b="1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5282005" y="5215095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D</a:t>
            </a:r>
            <a:endParaRPr lang="fa-I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C61D7-A78A-409C-B021-E409312BADFE}"/>
              </a:ext>
            </a:extLst>
          </p:cNvPr>
          <p:cNvSpPr txBox="1"/>
          <p:nvPr/>
        </p:nvSpPr>
        <p:spPr>
          <a:xfrm>
            <a:off x="1226369" y="1556615"/>
            <a:ext cx="8044575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Take-Off Lower Core From Upper Core By Using Flat Bars In Slots At Either End Of Core Assembly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324610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" name="TextBox 4"/>
          <p:cNvSpPr txBox="1"/>
          <p:nvPr/>
        </p:nvSpPr>
        <p:spPr>
          <a:xfrm>
            <a:off x="1237129" y="1556615"/>
            <a:ext cx="265168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Unload Upper Core From Body</a:t>
            </a:r>
            <a:endParaRPr lang="fa-I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033387" y="3372979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12772" y="3603812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</p:spTree>
    <p:extLst>
      <p:ext uri="{BB962C8B-B14F-4D97-AF65-F5344CB8AC3E}">
        <p14:creationId xmlns:p14="http://schemas.microsoft.com/office/powerpoint/2010/main" val="354398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" name="TextBox 4"/>
          <p:cNvSpPr txBox="1"/>
          <p:nvPr/>
        </p:nvSpPr>
        <p:spPr>
          <a:xfrm>
            <a:off x="1237129" y="1556615"/>
            <a:ext cx="405566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Extract Core Spring And Lower Core From Collet</a:t>
            </a:r>
            <a:endParaRPr lang="fa-I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033387" y="3372979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12772" y="3603812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</p:spTree>
    <p:extLst>
      <p:ext uri="{BB962C8B-B14F-4D97-AF65-F5344CB8AC3E}">
        <p14:creationId xmlns:p14="http://schemas.microsoft.com/office/powerpoint/2010/main" val="7940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" name="TextBox 4"/>
          <p:cNvSpPr txBox="1"/>
          <p:nvPr/>
        </p:nvSpPr>
        <p:spPr>
          <a:xfrm>
            <a:off x="1237129" y="1556615"/>
            <a:ext cx="2890535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Unscrew Choke From Lower Core</a:t>
            </a:r>
            <a:endParaRPr lang="fa-I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033387" y="3372979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12772" y="3603812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</p:spTree>
    <p:extLst>
      <p:ext uri="{BB962C8B-B14F-4D97-AF65-F5344CB8AC3E}">
        <p14:creationId xmlns:p14="http://schemas.microsoft.com/office/powerpoint/2010/main" val="3908002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" name="TextBox 2"/>
          <p:cNvSpPr txBox="1"/>
          <p:nvPr/>
        </p:nvSpPr>
        <p:spPr>
          <a:xfrm>
            <a:off x="1225064" y="1556615"/>
            <a:ext cx="416466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Remove Core Spring And Collet From Lower Core</a:t>
            </a:r>
            <a:endParaRPr lang="fa-I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60612" y="3108960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830645" y="3098202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49" y="2138082"/>
            <a:ext cx="3413760" cy="1920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2213" y="1392613"/>
            <a:ext cx="1916927" cy="3407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90309" y="3674632"/>
            <a:ext cx="1920240" cy="3413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2212" y="3675919"/>
            <a:ext cx="1916927" cy="34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18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20" y="2471845"/>
            <a:ext cx="3407959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6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" name="TextBox 2"/>
          <p:cNvSpPr txBox="1"/>
          <p:nvPr/>
        </p:nvSpPr>
        <p:spPr>
          <a:xfrm>
            <a:off x="1226368" y="1556615"/>
            <a:ext cx="329769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Remove Main Spring From Upper Core</a:t>
            </a:r>
            <a:endParaRPr lang="fa-I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556036" y="3920700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88822" y="3920699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86" y="2581376"/>
            <a:ext cx="5106297" cy="2872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73" y="2581377"/>
            <a:ext cx="5107873" cy="2873179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3047339" y="3195021"/>
            <a:ext cx="889959" cy="34424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08016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5459" y="1409253"/>
            <a:ext cx="212109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dirty="0"/>
              <a:t>Assembly</a:t>
            </a:r>
            <a:endParaRPr lang="fa-IR" sz="3200" b="1" dirty="0"/>
          </a:p>
        </p:txBody>
      </p:sp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81296" y="2241139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" name="TextBox 4"/>
          <p:cNvSpPr txBox="1"/>
          <p:nvPr/>
        </p:nvSpPr>
        <p:spPr>
          <a:xfrm>
            <a:off x="1473798" y="2241139"/>
            <a:ext cx="18473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fa-IR" sz="1400" dirty="0"/>
          </a:p>
        </p:txBody>
      </p:sp>
      <p:sp>
        <p:nvSpPr>
          <p:cNvPr id="6" name="Rectangle 5"/>
          <p:cNvSpPr/>
          <p:nvPr/>
        </p:nvSpPr>
        <p:spPr>
          <a:xfrm>
            <a:off x="1264853" y="2139023"/>
            <a:ext cx="1686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Place Body In Vise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398886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8754" y="-1606924"/>
            <a:ext cx="5163673" cy="1149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" name="TextBox 4"/>
          <p:cNvSpPr txBox="1"/>
          <p:nvPr/>
        </p:nvSpPr>
        <p:spPr>
          <a:xfrm>
            <a:off x="1237129" y="1556615"/>
            <a:ext cx="32592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Make Up Choke Bean Into Lower Core</a:t>
            </a:r>
            <a:endParaRPr lang="fa-I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033387" y="3372979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12772" y="3603812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</p:spTree>
    <p:extLst>
      <p:ext uri="{BB962C8B-B14F-4D97-AF65-F5344CB8AC3E}">
        <p14:creationId xmlns:p14="http://schemas.microsoft.com/office/powerpoint/2010/main" val="3610864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1237126" y="1556615"/>
            <a:ext cx="664585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Place Collet And Spring Over Lower Core And Locate Onto Back Of Retainer Sub</a:t>
            </a:r>
            <a:endParaRPr lang="fa-IR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043062" y="3001384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830645" y="3130475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</p:spTree>
    <p:extLst>
      <p:ext uri="{BB962C8B-B14F-4D97-AF65-F5344CB8AC3E}">
        <p14:creationId xmlns:p14="http://schemas.microsoft.com/office/powerpoint/2010/main" val="1921673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1247887" y="1556615"/>
            <a:ext cx="2363147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Load Upper Core Into Body</a:t>
            </a:r>
            <a:endParaRPr lang="fa-IR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151069" y="3119718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62165" y="3453205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</p:spTree>
    <p:extLst>
      <p:ext uri="{BB962C8B-B14F-4D97-AF65-F5344CB8AC3E}">
        <p14:creationId xmlns:p14="http://schemas.microsoft.com/office/powerpoint/2010/main" val="1898694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1247885" y="1556615"/>
            <a:ext cx="715125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Insert Top Of Lower Core Into Bottom Of Body And Make Up Lower Core To Upper Core</a:t>
            </a:r>
            <a:endParaRPr lang="fa-IR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043062" y="3722146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68527" y="3571539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50546" y="2051905"/>
            <a:ext cx="5562134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*Note: Upper Core Will Have To Be Held Steady For Initial Make Up</a:t>
            </a:r>
            <a:endParaRPr lang="fa-IR" sz="1200" b="1" dirty="0"/>
          </a:p>
        </p:txBody>
      </p:sp>
    </p:spTree>
    <p:extLst>
      <p:ext uri="{BB962C8B-B14F-4D97-AF65-F5344CB8AC3E}">
        <p14:creationId xmlns:p14="http://schemas.microsoft.com/office/powerpoint/2010/main" val="3746656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1251490" y="1556615"/>
            <a:ext cx="393633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Slide Bowl Over Collet And Make Up It To Body</a:t>
            </a:r>
            <a:endParaRPr lang="fa-IR" sz="1400" dirty="0"/>
          </a:p>
        </p:txBody>
      </p:sp>
      <p:sp>
        <p:nvSpPr>
          <p:cNvPr id="3" name="Rectangle 2"/>
          <p:cNvSpPr/>
          <p:nvPr/>
        </p:nvSpPr>
        <p:spPr>
          <a:xfrm>
            <a:off x="1305280" y="3351911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5920311" y="3244334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</p:spTree>
    <p:extLst>
      <p:ext uri="{BB962C8B-B14F-4D97-AF65-F5344CB8AC3E}">
        <p14:creationId xmlns:p14="http://schemas.microsoft.com/office/powerpoint/2010/main" val="1803022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1247885" y="1556615"/>
            <a:ext cx="301807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Place Main Spring Into Top Of Body</a:t>
            </a:r>
            <a:endParaRPr lang="fa-IR" sz="1400" dirty="0"/>
          </a:p>
        </p:txBody>
      </p:sp>
      <p:sp>
        <p:nvSpPr>
          <p:cNvPr id="3" name="Rectangle 2"/>
          <p:cNvSpPr/>
          <p:nvPr/>
        </p:nvSpPr>
        <p:spPr>
          <a:xfrm>
            <a:off x="1398493" y="3298122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5920311" y="3244334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</p:spTree>
    <p:extLst>
      <p:ext uri="{BB962C8B-B14F-4D97-AF65-F5344CB8AC3E}">
        <p14:creationId xmlns:p14="http://schemas.microsoft.com/office/powerpoint/2010/main" val="4239368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1538344" y="1627954"/>
            <a:ext cx="18473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fa-IR" sz="1400" dirty="0"/>
          </a:p>
        </p:txBody>
      </p:sp>
      <p:sp>
        <p:nvSpPr>
          <p:cNvPr id="3" name="Rectangle 2"/>
          <p:cNvSpPr/>
          <p:nvPr/>
        </p:nvSpPr>
        <p:spPr>
          <a:xfrm>
            <a:off x="1246033" y="1556615"/>
            <a:ext cx="2297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Make Up Top Sub To Body</a:t>
            </a:r>
            <a:endParaRPr lang="fa-IR" sz="1400" dirty="0"/>
          </a:p>
        </p:txBody>
      </p:sp>
      <p:sp>
        <p:nvSpPr>
          <p:cNvPr id="5" name="Rectangle 4"/>
          <p:cNvSpPr/>
          <p:nvPr/>
        </p:nvSpPr>
        <p:spPr>
          <a:xfrm>
            <a:off x="1186966" y="3427214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920311" y="3244334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</p:spTree>
    <p:extLst>
      <p:ext uri="{BB962C8B-B14F-4D97-AF65-F5344CB8AC3E}">
        <p14:creationId xmlns:p14="http://schemas.microsoft.com/office/powerpoint/2010/main" val="546745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1247884" y="1556615"/>
            <a:ext cx="2102755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/>
              <a:t>Make Up Guide To Bowl</a:t>
            </a:r>
            <a:endParaRPr lang="fa-IR" sz="1400" dirty="0"/>
          </a:p>
        </p:txBody>
      </p:sp>
      <p:sp>
        <p:nvSpPr>
          <p:cNvPr id="3" name="Rectangle 2"/>
          <p:cNvSpPr/>
          <p:nvPr/>
        </p:nvSpPr>
        <p:spPr>
          <a:xfrm>
            <a:off x="1312432" y="3610094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5920311" y="3244334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</p:spTree>
    <p:extLst>
      <p:ext uri="{BB962C8B-B14F-4D97-AF65-F5344CB8AC3E}">
        <p14:creationId xmlns:p14="http://schemas.microsoft.com/office/powerpoint/2010/main" val="78737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hidden">
          <a:xfrm>
            <a:off x="1992313" y="1773238"/>
            <a:ext cx="8189912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en-US" altLang="zh-CN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b="1" dirty="0"/>
              <a:t>CONTENT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en-US" altLang="zh-CN" sz="2400" b="1" dirty="0"/>
          </a:p>
          <a:p>
            <a:pPr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en-US" altLang="en-US" sz="2400" b="1" dirty="0"/>
              <a:t>Introduction</a:t>
            </a:r>
            <a:r>
              <a:rPr kumimoji="1" lang="en-US" altLang="zh-CN" sz="2400" b="1" dirty="0"/>
              <a:t> of </a:t>
            </a:r>
            <a:r>
              <a:rPr lang="en-US" sz="2000" b="1" dirty="0"/>
              <a:t>CT Flow Activated Releasable Overshot</a:t>
            </a:r>
            <a:r>
              <a:rPr lang="en-US" altLang="zh-CN" sz="2000" b="1" dirty="0"/>
              <a:t>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en-US" altLang="zh-CN" sz="2400" b="1" dirty="0"/>
              <a:t>Disassembly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kumimoji="1" lang="en-US" altLang="zh-CN" sz="2400" b="1" dirty="0"/>
              <a:t>Assembly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zh-CN" sz="28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zh-CN" sz="2800" b="1" dirty="0"/>
          </a:p>
        </p:txBody>
      </p:sp>
      <p:sp>
        <p:nvSpPr>
          <p:cNvPr id="6147" name="Left Arrow 1"/>
          <p:cNvSpPr>
            <a:spLocks noChangeArrowheads="1"/>
          </p:cNvSpPr>
          <p:nvPr/>
        </p:nvSpPr>
        <p:spPr bwMode="auto">
          <a:xfrm>
            <a:off x="8990013" y="4867276"/>
            <a:ext cx="265112" cy="30956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</p:txBody>
      </p:sp>
      <p:sp>
        <p:nvSpPr>
          <p:cNvPr id="6148" name="Left Arrow 3"/>
          <p:cNvSpPr>
            <a:spLocks noChangeArrowheads="1"/>
          </p:cNvSpPr>
          <p:nvPr/>
        </p:nvSpPr>
        <p:spPr bwMode="auto">
          <a:xfrm>
            <a:off x="8990013" y="5276851"/>
            <a:ext cx="265112" cy="29686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</p:txBody>
      </p:sp>
      <p:sp>
        <p:nvSpPr>
          <p:cNvPr id="6149" name="Left Arrow 4"/>
          <p:cNvSpPr>
            <a:spLocks noChangeArrowheads="1"/>
          </p:cNvSpPr>
          <p:nvPr/>
        </p:nvSpPr>
        <p:spPr bwMode="auto">
          <a:xfrm>
            <a:off x="8963025" y="5700714"/>
            <a:ext cx="292100" cy="30003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</p:txBody>
      </p:sp>
      <p:sp>
        <p:nvSpPr>
          <p:cNvPr id="6150" name="TextBox 2"/>
          <p:cNvSpPr txBox="1">
            <a:spLocks noChangeArrowheads="1"/>
          </p:cNvSpPr>
          <p:nvPr/>
        </p:nvSpPr>
        <p:spPr bwMode="auto">
          <a:xfrm>
            <a:off x="2409825" y="4742656"/>
            <a:ext cx="647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sz="1600" b="1" dirty="0"/>
              <a:t>CT Flow Activated Releasable Overshot</a:t>
            </a:r>
            <a:r>
              <a:rPr lang="en-US" altLang="zh-CN" sz="1600" b="1" dirty="0"/>
              <a:t> </a:t>
            </a:r>
            <a:r>
              <a:rPr lang="fa-IR" altLang="en-US" sz="1600" b="1" dirty="0"/>
              <a:t>معرفی</a:t>
            </a:r>
            <a:r>
              <a:rPr lang="en-US" altLang="en-US" sz="2400" b="1" dirty="0"/>
              <a:t> </a:t>
            </a:r>
          </a:p>
        </p:txBody>
      </p:sp>
      <p:sp>
        <p:nvSpPr>
          <p:cNvPr id="6151" name="TextBox 6"/>
          <p:cNvSpPr txBox="1">
            <a:spLocks noChangeArrowheads="1"/>
          </p:cNvSpPr>
          <p:nvPr/>
        </p:nvSpPr>
        <p:spPr bwMode="auto">
          <a:xfrm>
            <a:off x="5381625" y="5276057"/>
            <a:ext cx="3505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fa-IR" altLang="en-US" sz="1600" b="1" dirty="0">
                <a:cs typeface="Arial" panose="020B0604020202020204" pitchFamily="34" charset="0"/>
              </a:rPr>
              <a:t>نحوی جدا سازی قطعات</a:t>
            </a:r>
            <a:r>
              <a:rPr lang="en-US" altLang="en-US" sz="1600" b="1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6152" name="TextBox 9"/>
          <p:cNvSpPr txBox="1">
            <a:spLocks noChangeArrowheads="1"/>
          </p:cNvSpPr>
          <p:nvPr/>
        </p:nvSpPr>
        <p:spPr bwMode="auto">
          <a:xfrm>
            <a:off x="5991225" y="5681664"/>
            <a:ext cx="2895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fa-IR" altLang="en-US" sz="1600" b="1"/>
              <a:t>نحوی سر هم کردن قطعات</a:t>
            </a:r>
            <a:endParaRPr lang="en-US" altLang="en-US" sz="1600" b="1"/>
          </a:p>
        </p:txBody>
      </p:sp>
    </p:spTree>
    <p:extLst>
      <p:ext uri="{BB962C8B-B14F-4D97-AF65-F5344CB8AC3E}">
        <p14:creationId xmlns:p14="http://schemas.microsoft.com/office/powerpoint/2010/main" val="174134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10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ChangeArrowheads="1"/>
          </p:cNvSpPr>
          <p:nvPr/>
        </p:nvSpPr>
        <p:spPr bwMode="auto">
          <a:xfrm>
            <a:off x="1754188" y="1389063"/>
            <a:ext cx="2362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400" b="1" dirty="0"/>
              <a:t>Introduction:</a:t>
            </a:r>
          </a:p>
        </p:txBody>
      </p:sp>
      <p:sp>
        <p:nvSpPr>
          <p:cNvPr id="7171" name="Chevron 4"/>
          <p:cNvSpPr>
            <a:spLocks noChangeArrowheads="1"/>
          </p:cNvSpPr>
          <p:nvPr/>
        </p:nvSpPr>
        <p:spPr bwMode="auto">
          <a:xfrm>
            <a:off x="1601788" y="2060575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72" name="Left Arrow 2"/>
          <p:cNvSpPr>
            <a:spLocks noChangeArrowheads="1"/>
          </p:cNvSpPr>
          <p:nvPr/>
        </p:nvSpPr>
        <p:spPr bwMode="auto">
          <a:xfrm>
            <a:off x="9783763" y="4899025"/>
            <a:ext cx="3429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sp>
        <p:nvSpPr>
          <p:cNvPr id="7173" name="TextBox 3"/>
          <p:cNvSpPr txBox="1">
            <a:spLocks noChangeArrowheads="1"/>
          </p:cNvSpPr>
          <p:nvPr/>
        </p:nvSpPr>
        <p:spPr bwMode="auto">
          <a:xfrm>
            <a:off x="2316163" y="4899025"/>
            <a:ext cx="7467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/>
              <a:t> </a:t>
            </a:r>
            <a:r>
              <a:rPr lang="fa-IR" altLang="en-US" sz="1600" dirty="0"/>
              <a:t>این ابزار یک آرواره زبرین با دهانة متغیر است که برای بازیابی ابزار استوانه ای بازمانده درون چاه استفاده میگردد.</a:t>
            </a:r>
          </a:p>
          <a:p>
            <a:pPr algn="r" rtl="1">
              <a:spcBef>
                <a:spcPct val="0"/>
              </a:spcBef>
              <a:buFontTx/>
              <a:buNone/>
            </a:pPr>
            <a:r>
              <a:rPr lang="fa-IR" altLang="en-US" sz="1600" dirty="0"/>
              <a:t> بازه کاملی ازدندانه های های دو برابر ناخنک کاری شده و سخت شده برای هر اندازه از ابزار موجود است. این ابزارها در تمامی اندازه ها از قطر 1 تا 4 اینچ به همراه دندانه های مناسب هر یک در دسترس می باشند.</a:t>
            </a:r>
            <a:endParaRPr lang="en-US" altLang="en-US" sz="1600" dirty="0"/>
          </a:p>
        </p:txBody>
      </p:sp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8315325" y="4095750"/>
            <a:ext cx="1811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fa-IR" altLang="en-US" sz="2400" b="1" dirty="0"/>
              <a:t>معرفی:</a:t>
            </a:r>
            <a:endParaRPr lang="en-US" altLang="en-US" sz="2400" b="1" dirty="0"/>
          </a:p>
        </p:txBody>
      </p:sp>
      <p:sp>
        <p:nvSpPr>
          <p:cNvPr id="7175" name="TextBox 2"/>
          <p:cNvSpPr txBox="1">
            <a:spLocks noChangeArrowheads="1"/>
          </p:cNvSpPr>
          <p:nvPr/>
        </p:nvSpPr>
        <p:spPr bwMode="auto">
          <a:xfrm>
            <a:off x="2063750" y="1970088"/>
            <a:ext cx="7391400" cy="137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sz="1600" dirty="0"/>
              <a:t>The Flow Activated Coiled Tubing Releasable Overshot is a variable catch external overshot used to retrieve a lost cylindrical fish from the well bore.</a:t>
            </a:r>
          </a:p>
          <a:p>
            <a:r>
              <a:rPr lang="en-US" sz="1600" dirty="0"/>
              <a:t>A complete range of hardened and double tempered slips are available for each size tool. These tools are available in all sizes from 1” to 4” diameter with slips to suit.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141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559746" y="1470409"/>
            <a:ext cx="5410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000000"/>
                </a:solidFill>
              </a:rPr>
              <a:t>Required hand tools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>
              <a:solidFill>
                <a:srgbClr val="000000"/>
              </a:solidFill>
            </a:endParaRPr>
          </a:p>
        </p:txBody>
      </p:sp>
      <p:sp>
        <p:nvSpPr>
          <p:cNvPr id="8195" name="Chevron 1"/>
          <p:cNvSpPr>
            <a:spLocks noChangeArrowheads="1"/>
          </p:cNvSpPr>
          <p:nvPr/>
        </p:nvSpPr>
        <p:spPr bwMode="auto">
          <a:xfrm>
            <a:off x="1071170" y="1622015"/>
            <a:ext cx="381000" cy="263525"/>
          </a:xfrm>
          <a:prstGeom prst="chevron">
            <a:avLst>
              <a:gd name="adj" fmla="val 4984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8196" name="Left Arrow 2"/>
          <p:cNvSpPr>
            <a:spLocks noChangeArrowheads="1"/>
          </p:cNvSpPr>
          <p:nvPr/>
        </p:nvSpPr>
        <p:spPr bwMode="auto">
          <a:xfrm>
            <a:off x="10074424" y="1733140"/>
            <a:ext cx="2286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8197" name="TextBox 3"/>
          <p:cNvSpPr txBox="1">
            <a:spLocks noChangeArrowheads="1"/>
          </p:cNvSpPr>
          <p:nvPr/>
        </p:nvSpPr>
        <p:spPr bwMode="auto">
          <a:xfrm>
            <a:off x="7077522" y="1699803"/>
            <a:ext cx="28678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fa-IR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ابزار مورد نیاز</a:t>
            </a:r>
            <a:endParaRPr lang="en-US" alt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1170" y="2300671"/>
            <a:ext cx="293695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indent="-171450">
              <a:buFontTx/>
              <a:buChar char="-"/>
            </a:pPr>
            <a:r>
              <a:rPr lang="en-US" b="1" dirty="0"/>
              <a:t>Pipe Wrench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Allen Key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Rubber Hammer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Bowl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Flat Bar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Screwdriver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F7BD8-D2BC-4BDE-81F6-7BD1FC06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93" y="2300671"/>
            <a:ext cx="6441231" cy="40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185" y="1409251"/>
            <a:ext cx="304441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/>
              <a:t>Disassembly</a:t>
            </a:r>
            <a:endParaRPr lang="fa-IR" sz="3200" b="1" dirty="0"/>
          </a:p>
        </p:txBody>
      </p:sp>
      <p:sp>
        <p:nvSpPr>
          <p:cNvPr id="3" name="Chevron 6"/>
          <p:cNvSpPr>
            <a:spLocks noChangeArrowheads="1"/>
          </p:cNvSpPr>
          <p:nvPr/>
        </p:nvSpPr>
        <p:spPr bwMode="auto">
          <a:xfrm>
            <a:off x="781296" y="2241139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" name="TextBox 3"/>
          <p:cNvSpPr txBox="1"/>
          <p:nvPr/>
        </p:nvSpPr>
        <p:spPr>
          <a:xfrm>
            <a:off x="1261061" y="2169800"/>
            <a:ext cx="235592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Place Body In The Vice</a:t>
            </a:r>
            <a:endParaRPr lang="fa-I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6977F-54D9-4FC7-8ECA-3C0510CA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21" y="2653351"/>
            <a:ext cx="7498080" cy="39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9772" y="1556615"/>
            <a:ext cx="256237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Unscrew Top Sub From Body</a:t>
            </a:r>
            <a:endParaRPr lang="fa-I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05609" y="2885319"/>
            <a:ext cx="3850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78072" y="2885319"/>
            <a:ext cx="39803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sp>
        <p:nvSpPr>
          <p:cNvPr id="9" name="Chevron 6">
            <a:extLst>
              <a:ext uri="{FF2B5EF4-FFF2-40B4-BE49-F238E27FC236}">
                <a16:creationId xmlns:a16="http://schemas.microsoft.com/office/drawing/2014/main" id="{69132DBB-9E68-48FA-A2D0-860B4A75C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59DBA-D6FA-4F10-96F5-EAFC7860A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2" y="1965540"/>
            <a:ext cx="4480000" cy="230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4E659-37A6-4BC8-9689-9355ED101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11" y="1966362"/>
            <a:ext cx="4475181" cy="23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87D73C-5D45-4548-91F0-140E39334A93}"/>
              </a:ext>
            </a:extLst>
          </p:cNvPr>
          <p:cNvSpPr txBox="1"/>
          <p:nvPr/>
        </p:nvSpPr>
        <p:spPr>
          <a:xfrm>
            <a:off x="3314662" y="5367615"/>
            <a:ext cx="407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C</a:t>
            </a:r>
            <a:endParaRPr lang="fa-IR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9B4AD9-5D0C-432A-BEEF-8297EDA23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12" y="4439248"/>
            <a:ext cx="4480000" cy="23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8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9772" y="1556615"/>
            <a:ext cx="2355925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Unscrew Guide From Bowl</a:t>
            </a:r>
            <a:endParaRPr lang="fa-I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57176" y="3926541"/>
            <a:ext cx="3850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A</a:t>
            </a:r>
            <a:endParaRPr lang="fa-IR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88830" y="3926541"/>
            <a:ext cx="39803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B</a:t>
            </a:r>
            <a:endParaRPr lang="fa-IR" sz="2400" b="1" dirty="0"/>
          </a:p>
        </p:txBody>
      </p:sp>
      <p:sp>
        <p:nvSpPr>
          <p:cNvPr id="9" name="Chevron 6">
            <a:extLst>
              <a:ext uri="{FF2B5EF4-FFF2-40B4-BE49-F238E27FC236}">
                <a16:creationId xmlns:a16="http://schemas.microsoft.com/office/drawing/2014/main" id="{69132DBB-9E68-48FA-A2D0-860B4A75C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62" y="1627954"/>
            <a:ext cx="304800" cy="1651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061330533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100" b="1" dirty="0" smtClean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100" b="1" dirty="0" smtClean="0"/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348</Words>
  <Application>Microsoft Office PowerPoint</Application>
  <PresentationFormat>Widescreen</PresentationFormat>
  <Paragraphs>91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SimHei</vt:lpstr>
      <vt:lpstr>SimSun</vt:lpstr>
      <vt:lpstr>SimSun</vt:lpstr>
      <vt:lpstr>Arial</vt:lpstr>
      <vt:lpstr>Wingdings</vt:lpstr>
      <vt:lpstr>方正黑体简体</vt:lpstr>
      <vt:lpstr>默认设计模板</vt:lpstr>
      <vt:lpstr>1_默认设计模板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Jalal</dc:creator>
  <cp:lastModifiedBy>Jalal</cp:lastModifiedBy>
  <cp:revision>97</cp:revision>
  <dcterms:created xsi:type="dcterms:W3CDTF">2017-02-26T15:05:12Z</dcterms:created>
  <dcterms:modified xsi:type="dcterms:W3CDTF">2017-07-01T19:29:26Z</dcterms:modified>
</cp:coreProperties>
</file>